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83" r:id="rId9"/>
    <p:sldId id="264" r:id="rId10"/>
    <p:sldId id="379" r:id="rId11"/>
    <p:sldId id="267" r:id="rId12"/>
    <p:sldId id="381" r:id="rId13"/>
    <p:sldId id="38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592" y="-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9FB26-D49B-4B80-8DFB-63F27EB05A76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4915C-FE72-4A6E-B619-A41BAF3A5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65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15746-D95F-4216-AB80-BFFFE76051C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73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16FF-DDB3-498E-B686-F1DD295B8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E8C94-B2A5-4630-8DB4-9B75BCFAD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851CE3-FEE7-4CB4-BF7B-258940166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08E6-5BE6-4C54-934C-152D78561F08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BFF2F7-1EF1-4361-93E8-E874975F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BF92DA-59FE-4ACC-9CCE-EA7447E49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DF03-A848-4E67-A705-DA551FC4E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541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448F3-BCF3-4969-8CD2-67BAEF7AB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FC782D-D1BB-4485-B612-0F2D01012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3D3DBA-EA46-4292-8B59-E540BF542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08E6-5BE6-4C54-934C-152D78561F08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FA4718-2CFE-4E46-BB8E-0B8046662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ADE08F-7A1C-479A-A7E4-CC36DF528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DF03-A848-4E67-A705-DA551FC4E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41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6C98B0-3A27-4A31-9542-6C6C2953D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1FF5F6-3740-4120-B596-BEDA21AAA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281A6E-7BB9-4F78-A4E7-E6C012E9D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08E6-5BE6-4C54-934C-152D78561F08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A6BC0E-89DC-4BD6-A025-9A24D3C6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39808-BA7E-49E0-84B9-A3B5DA9D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DF03-A848-4E67-A705-DA551FC4E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95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7E0A44-59C0-47A9-A3F1-B9B769A58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C008C3-A807-4D0D-ABB3-DB8BFE735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6B84C6-4D33-4F44-9C3C-2FB4EBFA1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08E6-5BE6-4C54-934C-152D78561F08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505D06-7064-4D75-8879-3AA1CEA5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73092B-30AF-4E3C-9515-E4A4FB54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DF03-A848-4E67-A705-DA551FC4E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28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04D15-0BFB-4672-AD86-009F80B06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6B6988-F19A-4ED6-9F33-13F2B08EE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049711-DF2D-458E-B68E-F1CFAF28B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08E6-5BE6-4C54-934C-152D78561F08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D10BF8-A485-4E69-8F80-F113966A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510B82-DB23-48A0-AFF0-2FC12DF2A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DF03-A848-4E67-A705-DA551FC4E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047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E0433-01C3-4506-824F-1D0D52CC5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BC88F5-19D5-41F0-8AE4-F6919431B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386EA5-7432-4FBE-939E-F90C377F2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A9F4F9-BE59-451E-91F6-5F9E77AF2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08E6-5BE6-4C54-934C-152D78561F08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0D7564-A230-4571-B9E7-C877C22A6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FA1E94-2F18-456F-B78B-2FA6EC00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DF03-A848-4E67-A705-DA551FC4E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865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6511A-040A-47AC-91CD-7E2F5815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26B55C-CBE2-472E-BFC6-B22D1D50F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29B684-956B-4267-A7EB-DE5379524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933AA6-6631-42CE-AB09-273747AD2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D4B8EA-7945-4B2B-B90F-742C914C8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4BC8D07-0873-4BB5-AE66-3B785EC2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08E6-5BE6-4C54-934C-152D78561F08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B050A9-97A1-4CE2-B264-1ED3602A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837DA67-C17A-4658-8102-CCFCE41F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DF03-A848-4E67-A705-DA551FC4E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74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DEC25-FAAA-4AAD-9961-2DDDDF20B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3BBCD9-CD0C-48E5-9FA7-7DF5C613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08E6-5BE6-4C54-934C-152D78561F08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3AD869-D6D2-4C81-8061-F5E6F79F6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9C60F6-F81E-4E29-AAFA-9CDD2A77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DF03-A848-4E67-A705-DA551FC4E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211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A25A27-8134-4227-BFAF-F6BFD066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08E6-5BE6-4C54-934C-152D78561F08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899E85-FEC0-4EBD-A288-3418D515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FEA6F2-D7CF-49A4-A8E1-2FE056C2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DF03-A848-4E67-A705-DA551FC4E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56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3ECD7-B46C-40F1-9A3A-F3A236076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AFB225-AE76-428F-A93D-299785168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38D34E-D6C4-414C-899B-FB0C8C88D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24613D-FB0C-4E63-9E66-73F5EA8D8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08E6-5BE6-4C54-934C-152D78561F08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8C00BF-2170-4EE7-BDB5-54A1D10BC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E2D533-F5CE-4B55-9CCB-8E111C479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DF03-A848-4E67-A705-DA551FC4E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502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B200A6-B3BF-40B4-9383-69E4368C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329A41-F3D3-49F0-B053-A04DAD5B2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35385-218F-4AD0-AC36-CE468063D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044840-6178-44E2-BDE1-F318D7285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08E6-5BE6-4C54-934C-152D78561F08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36061C-32B6-4800-AA46-2D819BBD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8CBB9A-5638-4094-99A1-12DAEF1E7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DF03-A848-4E67-A705-DA551FC4E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52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5B366-7D51-41F6-A605-56CD3C07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F77E9A-11F5-4FC6-BEEC-784466764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A7E292-511B-4D56-A8A8-AC17D96026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F08E6-5BE6-4C54-934C-152D78561F08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90F1B9-428E-4B7D-8B89-8C76F1BDC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CA9BF4-0C20-434C-BC6F-760A3201B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ADF03-A848-4E67-A705-DA551FC4E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38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rken-instituty.kz/ru/dashboard/main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21674-C489-43B8-BAFF-2933BFA30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1" y="2152376"/>
            <a:ext cx="9144000" cy="238760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И ПРИНЦИПЫ ЕДИНОЙ </a:t>
            </a:r>
            <a:br>
              <a:rPr lang="ru-RU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ВОСПИТАНИЯ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«АДАЛ АЗАМАТ» </a:t>
            </a:r>
          </a:p>
        </p:txBody>
      </p:sp>
    </p:spTree>
    <p:extLst>
      <p:ext uri="{BB962C8B-B14F-4D97-AF65-F5344CB8AC3E}">
        <p14:creationId xmlns:p14="http://schemas.microsoft.com/office/powerpoint/2010/main" val="2469778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817766" y="256860"/>
            <a:ext cx="9145353" cy="77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kk-KZ" sz="2133" b="1" kern="1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КЛЮЧЕВЫЕ ШАГИ АДМИНИСТРАЦИИ ШКОЛЫ ПО ВНЕДРЕНИЮ:</a:t>
            </a:r>
            <a:endParaRPr lang="ru-KZ" sz="2133" kern="1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350;p7"/>
          <p:cNvSpPr txBox="1"/>
          <p:nvPr/>
        </p:nvSpPr>
        <p:spPr>
          <a:xfrm rot="5400000">
            <a:off x="757924" y="3407842"/>
            <a:ext cx="36555" cy="83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67" tIns="33867" rIns="33867" bIns="33867" anchor="ctr" anchorCtr="0">
            <a:noAutofit/>
          </a:bodyPr>
          <a:lstStyle/>
          <a:p>
            <a:pPr algn="ctr">
              <a:lnSpc>
                <a:spcPct val="147722"/>
              </a:lnSpc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4" y="257124"/>
            <a:ext cx="297277" cy="297277"/>
          </a:xfrm>
          <a:prstGeom prst="rect">
            <a:avLst/>
          </a:prstGeom>
        </p:spPr>
      </p:pic>
      <p:grpSp>
        <p:nvGrpSpPr>
          <p:cNvPr id="58" name="Group 3"/>
          <p:cNvGrpSpPr/>
          <p:nvPr/>
        </p:nvGrpSpPr>
        <p:grpSpPr>
          <a:xfrm>
            <a:off x="817766" y="1003358"/>
            <a:ext cx="3893024" cy="288882"/>
            <a:chOff x="0" y="0"/>
            <a:chExt cx="1265823" cy="96375"/>
          </a:xfrm>
        </p:grpSpPr>
        <p:sp>
          <p:nvSpPr>
            <p:cNvPr id="59" name="Freeform 4"/>
            <p:cNvSpPr/>
            <p:nvPr/>
          </p:nvSpPr>
          <p:spPr>
            <a:xfrm>
              <a:off x="0" y="0"/>
              <a:ext cx="1265823" cy="96375"/>
            </a:xfrm>
            <a:custGeom>
              <a:avLst/>
              <a:gdLst/>
              <a:ahLst/>
              <a:cxnLst/>
              <a:rect l="l" t="t" r="r" b="b"/>
              <a:pathLst>
                <a:path w="1265823" h="96375">
                  <a:moveTo>
                    <a:pt x="48188" y="0"/>
                  </a:moveTo>
                  <a:lnTo>
                    <a:pt x="1217636" y="0"/>
                  </a:lnTo>
                  <a:cubicBezTo>
                    <a:pt x="1230416" y="0"/>
                    <a:pt x="1242673" y="5077"/>
                    <a:pt x="1251710" y="14114"/>
                  </a:cubicBezTo>
                  <a:cubicBezTo>
                    <a:pt x="1260746" y="23151"/>
                    <a:pt x="1265823" y="35407"/>
                    <a:pt x="1265823" y="48188"/>
                  </a:cubicBezTo>
                  <a:lnTo>
                    <a:pt x="1265823" y="48188"/>
                  </a:lnTo>
                  <a:cubicBezTo>
                    <a:pt x="1265823" y="74801"/>
                    <a:pt x="1244249" y="96375"/>
                    <a:pt x="1217636" y="96375"/>
                  </a:cubicBezTo>
                  <a:lnTo>
                    <a:pt x="48188" y="96375"/>
                  </a:lnTo>
                  <a:cubicBezTo>
                    <a:pt x="21574" y="96375"/>
                    <a:pt x="0" y="74801"/>
                    <a:pt x="0" y="48188"/>
                  </a:cubicBezTo>
                  <a:lnTo>
                    <a:pt x="0" y="48188"/>
                  </a:lnTo>
                  <a:cubicBezTo>
                    <a:pt x="0" y="21574"/>
                    <a:pt x="21574" y="0"/>
                    <a:pt x="48188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60" name="TextBox 5"/>
            <p:cNvSpPr txBox="1"/>
            <p:nvPr/>
          </p:nvSpPr>
          <p:spPr>
            <a:xfrm>
              <a:off x="0" y="-95250"/>
              <a:ext cx="1265823" cy="191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endParaRPr sz="120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F7643D2-A5C6-49FB-B3EC-7409989511C9}"/>
              </a:ext>
            </a:extLst>
          </p:cNvPr>
          <p:cNvSpPr txBox="1"/>
          <p:nvPr/>
        </p:nvSpPr>
        <p:spPr>
          <a:xfrm>
            <a:off x="457200" y="1261346"/>
            <a:ext cx="11734800" cy="5513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11" indent="-228611" algn="just" fontAlgn="base">
              <a:buFont typeface="+mj-lt"/>
              <a:buAutoNum type="arabicPeriod"/>
              <a:tabLst>
                <a:tab pos="152408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Издать локальные нормативные документы.</a:t>
            </a:r>
            <a:endParaRPr lang="ru-KZ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marR="113036" indent="-228611" algn="just" fontAlgn="base">
              <a:buFont typeface="+mj-lt"/>
              <a:buAutoNum type="arabicPeriod"/>
              <a:tabLst>
                <a:tab pos="152408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Создать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антибуллинговую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команду.</a:t>
            </a:r>
            <a:endParaRPr lang="ru-KZ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marR="332757" indent="-228611" algn="just" fontAlgn="base">
              <a:buFont typeface="+mj-lt"/>
              <a:buAutoNum type="arabicPeriod"/>
              <a:tabLst>
                <a:tab pos="152408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Установить зоны возможных конфликтов в организации образования (раздевалки, рекреации, туалеты, территория и др.), использовать возможности оборудования их видеокамерами.</a:t>
            </a:r>
            <a:endParaRPr lang="ru-KZ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algn="just" fontAlgn="base">
              <a:buFont typeface="+mj-lt"/>
              <a:buAutoNum type="arabicPeriod"/>
              <a:tabLst>
                <a:tab pos="152408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установочные семинары с педагогическим коллективом.</a:t>
            </a:r>
            <a:endParaRPr lang="ru-KZ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marR="190086" indent="-228611" algn="just" fontAlgn="base">
              <a:buFont typeface="+mj-lt"/>
              <a:buAutoNum type="arabicPeriod"/>
              <a:tabLst>
                <a:tab pos="152408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Включить мероприятия по профилактике и противодействию травле (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буллингу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в план воспитательной работы организации образования.</a:t>
            </a:r>
            <a:endParaRPr lang="ru-KZ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marR="190086" indent="-228611" algn="just" fontAlgn="base">
              <a:buFont typeface="+mj-lt"/>
              <a:buAutoNum type="arabicPeriod"/>
              <a:tabLst>
                <a:tab pos="152408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диагностику состояния социально-психологического климата с выявлением причин и факторов, влияющих на создание конфликтных ситуаций в школьном коллективе.</a:t>
            </a:r>
            <a:endParaRPr lang="ru-KZ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marR="190086" indent="-228611" algn="just" fontAlgn="base">
              <a:buFont typeface="+mj-lt"/>
              <a:buAutoNum type="arabicPeriod"/>
              <a:tabLst>
                <a:tab pos="152408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Организовать системное повышение квалификации педагогов, педагогов- психологов, социальных педагогов профилактике и противодействию агрессии / травле среди обучающихся, развитию социально-эмоционального интеллекта обучающихся, по созданию благоприятного социально-психологического климата в организации образования.</a:t>
            </a:r>
            <a:endParaRPr lang="ru-KZ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marR="190086" indent="-228611" algn="just" fontAlgn="base">
              <a:buFont typeface="+mj-lt"/>
              <a:buAutoNum type="arabicPeriod"/>
              <a:tabLst>
                <a:tab pos="152408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обучающие семинары с сотрудниками организации образования (технический персонал, медсестры, сотрудники пищеблока и др.) для усвоения алгоритмов реагирования на проявления агрессии / травли среди обучающихся.</a:t>
            </a:r>
            <a:endParaRPr lang="ru-KZ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marR="190086" indent="-228611" algn="just" fontAlgn="base">
              <a:buFont typeface="+mj-lt"/>
              <a:buAutoNum type="arabicPeriod"/>
              <a:tabLst>
                <a:tab pos="152408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Организовать обучение учащихся начальной, основной, старшей школы правилам поведения при попадании в ситуацию травли (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буллинга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системно развивать их социально-эмоциональные навыки  на основе занятий для обучающихся 1–11 классов. </a:t>
            </a:r>
            <a:endParaRPr lang="ru-KZ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marR="190086" indent="-228611" algn="just" fontAlgn="base">
              <a:buFont typeface="+mj-lt"/>
              <a:buAutoNum type="arabicPeriod"/>
              <a:tabLst>
                <a:tab pos="152408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Проводить обучение в Центре педагогической поддержки родителей.</a:t>
            </a:r>
            <a:endParaRPr lang="ru-KZ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marR="190086" indent="-228611" algn="just" fontAlgn="base">
              <a:buFont typeface="+mj-lt"/>
              <a:buAutoNum type="arabicPeriod"/>
              <a:tabLst>
                <a:tab pos="152408" algn="l"/>
              </a:tabLs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Регулярно проводить мониторинг социально-психологического климата в классах, в организации образования в целом.</a:t>
            </a:r>
            <a:endParaRPr lang="ru-KZ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algn="just">
              <a:lnSpc>
                <a:spcPct val="107000"/>
              </a:lnSpc>
              <a:spcAft>
                <a:spcPts val="533"/>
              </a:spcAft>
              <a:buFont typeface="+mj-lt"/>
              <a:buAutoNum type="arabicPeriod"/>
              <a:tabLst>
                <a:tab pos="152408" algn="l"/>
              </a:tabLst>
            </a:pPr>
            <a:r>
              <a:rPr lang="kk-KZ" sz="1600" b="1" kern="1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Использовать веб-ресурс  </a:t>
            </a:r>
            <a:r>
              <a:rPr lang="kk-KZ" sz="1600" b="1" u="sng" kern="100" dirty="0">
                <a:solidFill>
                  <a:srgbClr val="0000FF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  <a:hlinkClick r:id="rId3"/>
              </a:rPr>
              <a:t>https://orken-instituty.kz/ru/dashboard/main</a:t>
            </a:r>
            <a:endParaRPr lang="ru-KZ" sz="1600" b="1" kern="100" dirty="0">
              <a:latin typeface="Aptos"/>
              <a:ea typeface="Aptos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391234-3F42-4A03-A968-B21B03ACEB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256860"/>
            <a:ext cx="1574800" cy="1343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744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30"/>
          <p:cNvSpPr/>
          <p:nvPr/>
        </p:nvSpPr>
        <p:spPr>
          <a:xfrm>
            <a:off x="558800" y="5543930"/>
            <a:ext cx="11075657" cy="93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grpSp>
        <p:nvGrpSpPr>
          <p:cNvPr id="21" name="Group 3"/>
          <p:cNvGrpSpPr/>
          <p:nvPr/>
        </p:nvGrpSpPr>
        <p:grpSpPr>
          <a:xfrm>
            <a:off x="831376" y="1108118"/>
            <a:ext cx="3893024" cy="288882"/>
            <a:chOff x="0" y="0"/>
            <a:chExt cx="1265823" cy="96375"/>
          </a:xfrm>
        </p:grpSpPr>
        <p:sp>
          <p:nvSpPr>
            <p:cNvPr id="22" name="Freeform 4"/>
            <p:cNvSpPr/>
            <p:nvPr/>
          </p:nvSpPr>
          <p:spPr>
            <a:xfrm>
              <a:off x="0" y="0"/>
              <a:ext cx="1265823" cy="96375"/>
            </a:xfrm>
            <a:custGeom>
              <a:avLst/>
              <a:gdLst/>
              <a:ahLst/>
              <a:cxnLst/>
              <a:rect l="l" t="t" r="r" b="b"/>
              <a:pathLst>
                <a:path w="1265823" h="96375">
                  <a:moveTo>
                    <a:pt x="48188" y="0"/>
                  </a:moveTo>
                  <a:lnTo>
                    <a:pt x="1217636" y="0"/>
                  </a:lnTo>
                  <a:cubicBezTo>
                    <a:pt x="1230416" y="0"/>
                    <a:pt x="1242673" y="5077"/>
                    <a:pt x="1251710" y="14114"/>
                  </a:cubicBezTo>
                  <a:cubicBezTo>
                    <a:pt x="1260746" y="23151"/>
                    <a:pt x="1265823" y="35407"/>
                    <a:pt x="1265823" y="48188"/>
                  </a:cubicBezTo>
                  <a:lnTo>
                    <a:pt x="1265823" y="48188"/>
                  </a:lnTo>
                  <a:cubicBezTo>
                    <a:pt x="1265823" y="74801"/>
                    <a:pt x="1244249" y="96375"/>
                    <a:pt x="1217636" y="96375"/>
                  </a:cubicBezTo>
                  <a:lnTo>
                    <a:pt x="48188" y="96375"/>
                  </a:lnTo>
                  <a:cubicBezTo>
                    <a:pt x="21574" y="96375"/>
                    <a:pt x="0" y="74801"/>
                    <a:pt x="0" y="48188"/>
                  </a:cubicBezTo>
                  <a:lnTo>
                    <a:pt x="0" y="48188"/>
                  </a:lnTo>
                  <a:cubicBezTo>
                    <a:pt x="0" y="21574"/>
                    <a:pt x="21574" y="0"/>
                    <a:pt x="48188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23" name="TextBox 5"/>
            <p:cNvSpPr txBox="1"/>
            <p:nvPr/>
          </p:nvSpPr>
          <p:spPr>
            <a:xfrm>
              <a:off x="0" y="-95250"/>
              <a:ext cx="1265823" cy="191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endParaRPr sz="1200"/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831376" y="381001"/>
            <a:ext cx="6687024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867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ЦЕНТР ПЕДАГОГИЧЕСКОЙ </a:t>
            </a:r>
          </a:p>
          <a:p>
            <a:r>
              <a:rPr lang="kk-KZ" sz="1867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ПОДДЕРЖКИ РОДИТЕЛЕЙ</a:t>
            </a:r>
            <a:endParaRPr lang="ru-RU" sz="1867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0400" y="5683051"/>
            <a:ext cx="10718801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33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Предлагаемые модули обеспечивают системный и дифференцированный подход </a:t>
            </a:r>
          </a:p>
          <a:p>
            <a:pPr algn="ctr"/>
            <a:r>
              <a:rPr lang="ru-RU" sz="1333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 педагогической поддержке, позволяя учитывать возрастные, психологические и социальные особенности семей и усиливая интеграцию родителей в образовательный процесс.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6800" y="2165123"/>
            <a:ext cx="47830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Первый модуль — «Внутренняя сила» </a:t>
            </a:r>
            <a:r>
              <a:rPr lang="ru-RU" sz="12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для детей и родителей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— направлен на развитие эмоциональной устойчивости, уверенности, навыков 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саморегуляции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конструктивного общения.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81429" y="3834362"/>
            <a:ext cx="47684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Второй модуль — «Безопасность ребёнка»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— охватывает широкий спектр тем, включая цифровую и физическую безопасность, поведение в чрезвычайных ситуациях, формирование навыков самостоятельности и критического мышления.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08800" y="3834362"/>
            <a:ext cx="4876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Третий модуль — «Партнёрство ради развития»,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занятия для родителей 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детей с особыми образовательными потребностями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— предлагает практическую поддержку по вопросам инклюзии, адаптации образовательного пространства, взаимодействия с педагогами и разработки индивидуальных траекторий обучения.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193800"/>
            <a:ext cx="3810000" cy="227637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58800" y="208001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A4C2DB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1</a:t>
            </a:r>
            <a:endParaRPr lang="ru-RU" sz="4000" dirty="0">
              <a:solidFill>
                <a:srgbClr val="A4C2DB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8800" y="377378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A4C2DB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  <a:endParaRPr lang="ru-RU" sz="4000" dirty="0">
              <a:solidFill>
                <a:srgbClr val="A4C2DB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37800" y="377378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A4C2DB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3</a:t>
            </a:r>
            <a:endParaRPr lang="ru-RU" sz="4000" dirty="0">
              <a:solidFill>
                <a:srgbClr val="A4C2DB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 flipH="1">
            <a:off x="1081429" y="3056920"/>
            <a:ext cx="762000" cy="118080"/>
          </a:xfrm>
          <a:prstGeom prst="rect">
            <a:avLst/>
          </a:prstGeom>
          <a:solidFill>
            <a:srgbClr val="8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1081429" y="5007800"/>
            <a:ext cx="762000" cy="118080"/>
          </a:xfrm>
          <a:prstGeom prst="rect">
            <a:avLst/>
          </a:prstGeom>
          <a:solidFill>
            <a:srgbClr val="5EA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0" name="Прямоугольник 29"/>
          <p:cNvSpPr/>
          <p:nvPr/>
        </p:nvSpPr>
        <p:spPr>
          <a:xfrm flipH="1">
            <a:off x="6934200" y="5124780"/>
            <a:ext cx="762000" cy="118080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831376" y="3622577"/>
            <a:ext cx="5029200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963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30"/>
          <p:cNvSpPr/>
          <p:nvPr/>
        </p:nvSpPr>
        <p:spPr>
          <a:xfrm>
            <a:off x="558800" y="5260468"/>
            <a:ext cx="11075657" cy="12223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grpSp>
        <p:nvGrpSpPr>
          <p:cNvPr id="21" name="Group 3"/>
          <p:cNvGrpSpPr/>
          <p:nvPr/>
        </p:nvGrpSpPr>
        <p:grpSpPr>
          <a:xfrm>
            <a:off x="831376" y="1108118"/>
            <a:ext cx="3893024" cy="288882"/>
            <a:chOff x="0" y="0"/>
            <a:chExt cx="1265823" cy="96375"/>
          </a:xfrm>
        </p:grpSpPr>
        <p:sp>
          <p:nvSpPr>
            <p:cNvPr id="22" name="Freeform 4"/>
            <p:cNvSpPr/>
            <p:nvPr/>
          </p:nvSpPr>
          <p:spPr>
            <a:xfrm>
              <a:off x="0" y="0"/>
              <a:ext cx="1265823" cy="96375"/>
            </a:xfrm>
            <a:custGeom>
              <a:avLst/>
              <a:gdLst/>
              <a:ahLst/>
              <a:cxnLst/>
              <a:rect l="l" t="t" r="r" b="b"/>
              <a:pathLst>
                <a:path w="1265823" h="96375">
                  <a:moveTo>
                    <a:pt x="48188" y="0"/>
                  </a:moveTo>
                  <a:lnTo>
                    <a:pt x="1217636" y="0"/>
                  </a:lnTo>
                  <a:cubicBezTo>
                    <a:pt x="1230416" y="0"/>
                    <a:pt x="1242673" y="5077"/>
                    <a:pt x="1251710" y="14114"/>
                  </a:cubicBezTo>
                  <a:cubicBezTo>
                    <a:pt x="1260746" y="23151"/>
                    <a:pt x="1265823" y="35407"/>
                    <a:pt x="1265823" y="48188"/>
                  </a:cubicBezTo>
                  <a:lnTo>
                    <a:pt x="1265823" y="48188"/>
                  </a:lnTo>
                  <a:cubicBezTo>
                    <a:pt x="1265823" y="74801"/>
                    <a:pt x="1244249" y="96375"/>
                    <a:pt x="1217636" y="96375"/>
                  </a:cubicBezTo>
                  <a:lnTo>
                    <a:pt x="48188" y="96375"/>
                  </a:lnTo>
                  <a:cubicBezTo>
                    <a:pt x="21574" y="96375"/>
                    <a:pt x="0" y="74801"/>
                    <a:pt x="0" y="48188"/>
                  </a:cubicBezTo>
                  <a:lnTo>
                    <a:pt x="0" y="48188"/>
                  </a:lnTo>
                  <a:cubicBezTo>
                    <a:pt x="0" y="21574"/>
                    <a:pt x="21574" y="0"/>
                    <a:pt x="48188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23" name="TextBox 5"/>
            <p:cNvSpPr txBox="1"/>
            <p:nvPr/>
          </p:nvSpPr>
          <p:spPr>
            <a:xfrm>
              <a:off x="0" y="-95250"/>
              <a:ext cx="1265823" cy="191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endParaRPr sz="1200"/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831376" y="381001"/>
            <a:ext cx="6687024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867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ЦЕНТР ПЕДАГОГИЧЕСКОЙ </a:t>
            </a:r>
          </a:p>
          <a:p>
            <a:r>
              <a:rPr lang="kk-KZ" sz="1867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ПОДДЕРЖКИ РОДИТЕЛЕЙ</a:t>
            </a:r>
            <a:endParaRPr lang="ru-RU" sz="1867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0400" y="5286887"/>
            <a:ext cx="10718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0158" algn="just"/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0158" algn="just"/>
            <a:r>
              <a:rPr lang="ru-RU" sz="1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Целостное формирование системы семейных ценностей в отношениях родителей и детей.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0158" algn="just"/>
            <a:r>
              <a:rPr lang="ru-RU" sz="1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Улучшение психоэмоционального климата в семье и снижение уровня конфликтных ситуаций, агрессивного и девиантного поведения среди подростков.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0158" algn="just"/>
            <a:r>
              <a:rPr lang="ru-RU" sz="1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Повышение сознательного и позитивного отношения родителей к воспитанию детей, 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0158" algn="just"/>
            <a:r>
              <a:rPr lang="ru-RU" sz="1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Центры педагогической поддержки родителей становятся важным инструментом создания благоприятных условий для воспитания и гармоничного развития детей и подростков.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9000" y="1844577"/>
            <a:ext cx="47830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11" indent="-228611" algn="just">
              <a:buFont typeface="+mj-lt"/>
              <a:buAutoNum type="arabicPeriod"/>
            </a:pPr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Научная концепция организации деятельности центров педагогической поддержки родителей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>
              <a:buFont typeface="Wingdings" panose="05000000000000000000" pitchFamily="2" charset="2"/>
              <a:buChar char=""/>
            </a:pPr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педагогической компетентности родителей</a:t>
            </a:r>
            <a:r>
              <a:rPr lang="ru-RU" sz="1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>
              <a:buFont typeface="Wingdings" panose="05000000000000000000" pitchFamily="2" charset="2"/>
              <a:buChar char=""/>
            </a:pPr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Психологическая поддержка и консультирование. 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>
              <a:buFont typeface="Wingdings" panose="05000000000000000000" pitchFamily="2" charset="2"/>
              <a:buChar char=""/>
            </a:pPr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Профилактика конфликтов и девиантного поведения. 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>
              <a:buFont typeface="Wingdings" panose="05000000000000000000" pitchFamily="2" charset="2"/>
              <a:buChar char=""/>
            </a:pPr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эмоциональной компетентности и родительской рефлексии. 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9658" y="3482960"/>
            <a:ext cx="47684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0158" algn="just"/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педагогической поддержки родителей: 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0158" algn="just"/>
            <a:r>
              <a:rPr lang="ru-RU" sz="1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 системной педагогической поддержки родителей для развития </a:t>
            </a:r>
            <a:r>
              <a:rPr lang="ru-RU" sz="1200" b="1" kern="1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позитивной родительской культуры</a:t>
            </a:r>
            <a:r>
              <a:rPr lang="ru-RU" sz="1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психолого-педагогических и социальных компетенций родителей для обеспечения благополучия детей; 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0158" algn="just"/>
            <a:r>
              <a:rPr lang="ru-RU" sz="1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«Укрепление взаимодействия между организацией среднего образования и семьей в воспитании и развитии детей»; 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0158" algn="just"/>
            <a:r>
              <a:rPr lang="ru-RU" sz="1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Повышение ответственности родителей за воспитание и развитие детей.</a:t>
            </a:r>
            <a:endParaRPr lang="ru-K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76473" y="2143412"/>
            <a:ext cx="5029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0158" algn="just"/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 предлагается организовать клуб «</a:t>
            </a:r>
            <a:r>
              <a:rPr lang="ru-KZ" sz="12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Даналық</a:t>
            </a:r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2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мектебі</a:t>
            </a:r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с привлечением активных представителей старшего поколения родительской общественности. В процессе воспитания используются следующие интерактивные формы: круглый стол (дискуссия); мозговой штурм</a:t>
            </a:r>
            <a:r>
              <a:rPr lang="kk-KZ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деловые и ролевые игры; </a:t>
            </a:r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мастер-класс; тренинг.</a:t>
            </a:r>
            <a:endParaRPr lang="ru-KZ" sz="12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2" y="206096"/>
            <a:ext cx="4317998" cy="187392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58800" y="2080019"/>
            <a:ext cx="4812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A4C2DB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1</a:t>
            </a:r>
            <a:endParaRPr lang="ru-RU" sz="4000" dirty="0">
              <a:solidFill>
                <a:srgbClr val="A4C2DB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8799" y="3773789"/>
            <a:ext cx="4812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A4C2DB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  <a:endParaRPr lang="ru-RU" sz="4000" dirty="0">
              <a:solidFill>
                <a:srgbClr val="A4C2DB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19831" y="2208666"/>
            <a:ext cx="4812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A4C2DB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3</a:t>
            </a:r>
            <a:endParaRPr lang="ru-RU" sz="4000" dirty="0">
              <a:solidFill>
                <a:srgbClr val="A4C2DB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cxnSp>
        <p:nvCxnSpPr>
          <p:cNvPr id="32" name="Прямая соединительная линия 31"/>
          <p:cNvCxnSpPr>
            <a:cxnSpLocks/>
          </p:cNvCxnSpPr>
          <p:nvPr/>
        </p:nvCxnSpPr>
        <p:spPr>
          <a:xfrm flipV="1">
            <a:off x="768900" y="3418971"/>
            <a:ext cx="10865557" cy="1003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573339-F246-4195-BE09-BE0DEE59F792}"/>
              </a:ext>
            </a:extLst>
          </p:cNvPr>
          <p:cNvSpPr txBox="1"/>
          <p:nvPr/>
        </p:nvSpPr>
        <p:spPr>
          <a:xfrm>
            <a:off x="6876472" y="3482960"/>
            <a:ext cx="48883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0158" algn="just"/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и способы реализации педагогической поддержки родителей</a:t>
            </a:r>
            <a:endParaRPr lang="ru-KZ" sz="933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>
              <a:buFont typeface="Wingdings" panose="05000000000000000000" pitchFamily="2" charset="2"/>
              <a:buChar char=""/>
            </a:pPr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Диагностика и консультирование</a:t>
            </a:r>
            <a:endParaRPr lang="ru-KZ" sz="933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 algn="just">
              <a:buFont typeface="Wingdings" panose="05000000000000000000" pitchFamily="2" charset="2"/>
              <a:buChar char=""/>
            </a:pPr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Обучающие тренинги и семинары</a:t>
            </a:r>
            <a:r>
              <a:rPr lang="ru-RU" sz="1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933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 algn="just">
              <a:buFont typeface="Wingdings" panose="05000000000000000000" pitchFamily="2" charset="2"/>
              <a:buChar char=""/>
            </a:pPr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интерактивного взаимодействия</a:t>
            </a:r>
            <a:r>
              <a:rPr lang="ru-RU" sz="1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933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>
              <a:buFont typeface="Wingdings" panose="05000000000000000000" pitchFamily="2" charset="2"/>
              <a:buChar char=""/>
            </a:pPr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Программы поддержки и сопровождения. </a:t>
            </a:r>
            <a:endParaRPr lang="ru-KZ" sz="933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 algn="just">
              <a:buFont typeface="Wingdings" panose="05000000000000000000" pitchFamily="2" charset="2"/>
              <a:buChar char=""/>
            </a:pPr>
            <a:r>
              <a:rPr lang="ru-RU" sz="12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Сознательные родительские практики. </a:t>
            </a:r>
            <a:endParaRPr lang="ru-KZ" sz="933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EC527-89FA-459D-BDB8-0BE872C67DC3}"/>
              </a:ext>
            </a:extLst>
          </p:cNvPr>
          <p:cNvSpPr txBox="1"/>
          <p:nvPr/>
        </p:nvSpPr>
        <p:spPr>
          <a:xfrm>
            <a:off x="6393902" y="3773789"/>
            <a:ext cx="4202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4000" b="1" dirty="0">
                <a:solidFill>
                  <a:srgbClr val="A4C2DB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4</a:t>
            </a:r>
            <a:endParaRPr lang="ru-RU" sz="4000" dirty="0">
              <a:solidFill>
                <a:srgbClr val="A4C2DB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09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462D5BF0-C53B-8257-8F64-955D1FE38293}"/>
              </a:ext>
            </a:extLst>
          </p:cNvPr>
          <p:cNvSpPr txBox="1"/>
          <p:nvPr/>
        </p:nvSpPr>
        <p:spPr>
          <a:xfrm>
            <a:off x="494767" y="395992"/>
            <a:ext cx="7408048" cy="736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0158" algn="just">
              <a:lnSpc>
                <a:spcPct val="107000"/>
              </a:lnSpc>
              <a:spcAft>
                <a:spcPts val="533"/>
              </a:spcAft>
              <a:tabLst>
                <a:tab pos="199400" algn="l"/>
                <a:tab pos="420391" algn="l"/>
              </a:tabLst>
            </a:pPr>
            <a:r>
              <a:rPr lang="ru-RU" sz="2000" b="1" kern="1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РЕКОМЕНДАЦИИ НА 2025-206 УЧЕБНЫЙ ГОД ПО «УРОКАМ ЛИЧНОЙ БЕЗОПАСНОСТИ»</a:t>
            </a:r>
            <a:endParaRPr lang="ru-KZ" sz="2000" kern="100" dirty="0">
              <a:solidFill>
                <a:schemeClr val="tx2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C1B84555-BC64-437B-8602-2A42B119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6745" y="6423632"/>
            <a:ext cx="2743200" cy="365125"/>
          </a:xfrm>
        </p:spPr>
        <p:txBody>
          <a:bodyPr/>
          <a:lstStyle/>
          <a:p>
            <a:r>
              <a:rPr lang="ru-RU" dirty="0"/>
              <a:t>17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83769" y="1173416"/>
            <a:ext cx="4296231" cy="1987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8">
              <a:lnSpc>
                <a:spcPct val="107000"/>
              </a:lnSpc>
              <a:spcAft>
                <a:spcPts val="533"/>
              </a:spcAft>
            </a:pPr>
            <a:r>
              <a:rPr lang="kk-KZ" sz="1600" b="1" kern="10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Актуализация содержания программы «Уроки личной безопасности»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8">
              <a:lnSpc>
                <a:spcPct val="107000"/>
              </a:lnSpc>
              <a:spcAft>
                <a:spcPts val="533"/>
              </a:spcAft>
            </a:pPr>
            <a:r>
              <a:rPr lang="kk-KZ" sz="1600" kern="10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2025-2026 учебном году  с целью улучшения восприятия учащимися  содержание программы «Уроки личной безопасности»  дополнен   видеоматериалами.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802090" y="3185867"/>
            <a:ext cx="37699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4479" y="1166493"/>
            <a:ext cx="705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0157" y="4042058"/>
            <a:ext cx="705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04226" y="3709899"/>
            <a:ext cx="705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</a:t>
            </a:r>
            <a:r>
              <a:rPr lang="ru-KZ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4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04225" y="1356764"/>
            <a:ext cx="705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C91CA9-B3A0-4954-87E5-D25F293CB331}"/>
              </a:ext>
            </a:extLst>
          </p:cNvPr>
          <p:cNvSpPr txBox="1"/>
          <p:nvPr/>
        </p:nvSpPr>
        <p:spPr>
          <a:xfrm>
            <a:off x="828216" y="4004292"/>
            <a:ext cx="4251785" cy="251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0158" algn="just">
              <a:lnSpc>
                <a:spcPct val="107000"/>
              </a:lnSpc>
              <a:spcAft>
                <a:spcPts val="533"/>
              </a:spcAft>
            </a:pPr>
            <a:r>
              <a:rPr lang="ru-RU" sz="16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уроков личной безопасности: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 algn="just">
              <a:lnSpc>
                <a:spcPct val="107000"/>
              </a:lnSpc>
              <a:buFont typeface="Symbol" panose="05050102010706020507" pitchFamily="18" charset="2"/>
              <a:buChar char="·"/>
              <a:tabLst>
                <a:tab pos="360275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сформировать автоматические навыки безопасного поведения;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 algn="just">
              <a:lnSpc>
                <a:spcPct val="107000"/>
              </a:lnSpc>
              <a:buFont typeface="Symbol" panose="05050102010706020507" pitchFamily="18" charset="2"/>
              <a:buChar char="·"/>
              <a:tabLst>
                <a:tab pos="360275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культуру безопасности как полезную привычку;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 algn="just">
              <a:lnSpc>
                <a:spcPct val="107000"/>
              </a:lnSpc>
              <a:buFont typeface="Symbol" panose="05050102010706020507" pitchFamily="18" charset="2"/>
              <a:buChar char="·"/>
              <a:tabLst>
                <a:tab pos="360275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научить детей распознавать угрозу, просить помощь и принимать решение;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 algn="just">
              <a:lnSpc>
                <a:spcPct val="107000"/>
              </a:lnSpc>
              <a:spcAft>
                <a:spcPts val="533"/>
              </a:spcAft>
              <a:buFont typeface="Symbol" panose="05050102010706020507" pitchFamily="18" charset="2"/>
              <a:buChar char="·"/>
              <a:tabLst>
                <a:tab pos="360275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снизить риски насилия, травли, несчастных случаев в школе и вне её.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296919-B6DE-453C-800D-7735519498F6}"/>
              </a:ext>
            </a:extLst>
          </p:cNvPr>
          <p:cNvSpPr txBox="1"/>
          <p:nvPr/>
        </p:nvSpPr>
        <p:spPr>
          <a:xfrm>
            <a:off x="6156079" y="1361764"/>
            <a:ext cx="5552417" cy="198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0158" algn="just">
              <a:lnSpc>
                <a:spcPct val="107000"/>
              </a:lnSpc>
              <a:spcAft>
                <a:spcPts val="533"/>
              </a:spcAft>
            </a:pPr>
            <a:r>
              <a:rPr lang="ru-RU" sz="16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Дошкольные организации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 algn="just">
              <a:lnSpc>
                <a:spcPct val="107000"/>
              </a:lnSpc>
              <a:buFont typeface="+mj-lt"/>
              <a:buAutoNum type="arabicPeriod"/>
              <a:tabLst>
                <a:tab pos="420391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Обеспечить проведение не менее 1 занятия в неделю по группам.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 algn="just">
              <a:lnSpc>
                <a:spcPct val="107000"/>
              </a:lnSpc>
              <a:buFont typeface="+mj-lt"/>
              <a:buAutoNum type="arabicPeriod"/>
              <a:tabLst>
                <a:tab pos="420391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 интерактивные, визуальные, игровые методы.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 algn="just">
              <a:lnSpc>
                <a:spcPct val="107000"/>
              </a:lnSpc>
              <a:spcAft>
                <a:spcPts val="533"/>
              </a:spcAft>
              <a:buFont typeface="+mj-lt"/>
              <a:buAutoNum type="arabicPeriod"/>
              <a:tabLst>
                <a:tab pos="420391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Вести </a:t>
            </a:r>
            <a:r>
              <a:rPr lang="ru-RU" sz="16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 сформированности навыков:</a:t>
            </a: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наблюдения, беседы.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F0BE3D3A-0841-4CAA-B7AF-9D62E7711802}"/>
              </a:ext>
            </a:extLst>
          </p:cNvPr>
          <p:cNvCxnSpPr>
            <a:cxnSpLocks/>
          </p:cNvCxnSpPr>
          <p:nvPr/>
        </p:nvCxnSpPr>
        <p:spPr>
          <a:xfrm>
            <a:off x="6484609" y="3541634"/>
            <a:ext cx="4775200" cy="2907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57D740C-7CE2-42CF-9E5F-0BF2EAEA1D3F}"/>
              </a:ext>
            </a:extLst>
          </p:cNvPr>
          <p:cNvSpPr txBox="1"/>
          <p:nvPr/>
        </p:nvSpPr>
        <p:spPr>
          <a:xfrm>
            <a:off x="6009620" y="3789446"/>
            <a:ext cx="6140326" cy="3305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0158" algn="just">
              <a:lnSpc>
                <a:spcPct val="107000"/>
              </a:lnSpc>
              <a:spcAft>
                <a:spcPts val="533"/>
              </a:spcAft>
              <a:tabLst>
                <a:tab pos="420391" algn="l"/>
              </a:tabLst>
            </a:pPr>
            <a:r>
              <a:rPr lang="ru-RU" sz="16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общеобразовательных школ и ТИПО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5325" lvl="1" indent="-190510" algn="just">
              <a:lnSpc>
                <a:spcPct val="107000"/>
              </a:lnSpc>
              <a:buFont typeface="+mj-lt"/>
              <a:buAutoNum type="arabicPeriod"/>
              <a:tabLst>
                <a:tab pos="420391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Еженедельно проводить уроки по 10 минут на классных часах. 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5325" lvl="1" indent="-190510" algn="just">
              <a:lnSpc>
                <a:spcPct val="107000"/>
              </a:lnSpc>
              <a:buFont typeface="+mj-lt"/>
              <a:buAutoNum type="arabicPeriod"/>
              <a:tabLst>
                <a:tab pos="420391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Вести мониторинг сформированности навыков, используя чек-листы, опросы и наблюдения, конкурсы-соревнования.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5325" lvl="1" indent="-190510" algn="just">
              <a:lnSpc>
                <a:spcPct val="107000"/>
              </a:lnSpc>
              <a:buFont typeface="+mj-lt"/>
              <a:buAutoNum type="arabicPeriod"/>
              <a:tabLst>
                <a:tab pos="420391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Информировать и вовлекать родителей на уроки безопасности.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5325" lvl="1" indent="-190510" algn="just">
              <a:lnSpc>
                <a:spcPct val="107000"/>
              </a:lnSpc>
              <a:buFont typeface="+mj-lt"/>
              <a:buAutoNum type="arabicPeriod"/>
              <a:tabLst>
                <a:tab pos="420391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Стимулировать обсуждение, не навязывать готовые ответы.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5325" lvl="1" indent="-190510" algn="just">
              <a:lnSpc>
                <a:spcPct val="107000"/>
              </a:lnSpc>
              <a:buFont typeface="+mj-lt"/>
              <a:buAutoNum type="arabicPeriod"/>
              <a:tabLst>
                <a:tab pos="420391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 реальные истории, понятные подросткам.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5325" lvl="1" indent="-190510" algn="just">
              <a:lnSpc>
                <a:spcPct val="107000"/>
              </a:lnSpc>
              <a:buFont typeface="+mj-lt"/>
              <a:buAutoNum type="arabicPeriod"/>
              <a:tabLst>
                <a:tab pos="420391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Давать алгоритмы поведения в форме простых шагов.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5325" lvl="1" indent="-190510" algn="just">
              <a:lnSpc>
                <a:spcPct val="107000"/>
              </a:lnSpc>
              <a:spcAft>
                <a:spcPts val="533"/>
              </a:spcAft>
              <a:buFont typeface="+mj-lt"/>
              <a:buAutoNum type="arabicPeriod"/>
              <a:tabLst>
                <a:tab pos="420391" algn="l"/>
              </a:tabLst>
            </a:pPr>
            <a:r>
              <a:rPr lang="ru-RU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уроки приглашать представителей ЧС, полиции, здравоохранения, др.</a:t>
            </a:r>
            <a:endParaRPr lang="ru-K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A761EE-B582-4895-828B-2DC04EF0233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45" y="317075"/>
            <a:ext cx="2058815" cy="1283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530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C47B1-A42C-4592-9BCD-7C69AB8D7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297" y="5602014"/>
            <a:ext cx="10544503" cy="1133640"/>
          </a:xfrm>
        </p:spPr>
        <p:txBody>
          <a:bodyPr>
            <a:normAutofit fontScale="90000"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kk-KZ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Приказ Министерства Просвещения от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26.05.2025 ж. № 123 </a:t>
            </a:r>
            <a:r>
              <a:rPr lang="kk-KZ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внесении изменений в приказ </a:t>
            </a:r>
            <a:r>
              <a:rPr lang="kk-KZ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Министерства просвещения 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Республики Казахстан от 30 июля 2024 года № 194 </a:t>
            </a:r>
            <a:r>
              <a:rPr lang="kk-KZ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внедрении программы </a:t>
            </a:r>
            <a:r>
              <a:rPr lang="kk-KZ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«Біртұтас тәрбие»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организациях образования</a:t>
            </a:r>
            <a:r>
              <a:rPr lang="kk-KZ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реализацию единой воспитательной программы  </a:t>
            </a:r>
            <a:r>
              <a:rPr lang="kk-KZ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Адал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азамат</a:t>
            </a:r>
            <a:r>
              <a:rPr lang="kk-KZ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  организациях дошкольного, среднего, технического и профессионального образования.</a:t>
            </a:r>
            <a:b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50C64F-184C-4232-AC7F-1BF5B8848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21" y="122346"/>
            <a:ext cx="8944303" cy="503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65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FDB718F-1DED-457F-8701-C177132490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295" r="8295"/>
          <a:stretch/>
        </p:blipFill>
        <p:spPr>
          <a:xfrm>
            <a:off x="5644196" y="987426"/>
            <a:ext cx="5711191" cy="4509608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5CDE14A7-E3B0-443F-82DB-8E6433512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2260" y="987424"/>
            <a:ext cx="4774019" cy="5307049"/>
          </a:xfrm>
        </p:spPr>
        <p:txBody>
          <a:bodyPr>
            <a:normAutofit fontScale="77500" lnSpcReduction="20000"/>
          </a:bodyPr>
          <a:lstStyle/>
          <a:p>
            <a:r>
              <a:rPr lang="ru-RU" sz="29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третьем заседании Национального курултая «</a:t>
            </a:r>
            <a:r>
              <a:rPr lang="ru-RU" sz="29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Адал</a:t>
            </a:r>
            <a:r>
              <a:rPr lang="ru-RU" sz="29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адам</a:t>
            </a:r>
            <a:r>
              <a:rPr lang="ru-RU" sz="29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9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Адал</a:t>
            </a:r>
            <a:r>
              <a:rPr lang="ru-RU" sz="29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еңбек</a:t>
            </a:r>
            <a:r>
              <a:rPr lang="ru-RU" sz="29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9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Адал</a:t>
            </a:r>
            <a:r>
              <a:rPr lang="ru-RU" sz="29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табыс</a:t>
            </a:r>
            <a:r>
              <a:rPr lang="ru-RU" sz="29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Президент Республики Казахстан К. Токаев обозначил инициативы модернизации государства. Обозначены единое видение развития государства и консолидация усилий общества на его достижение, вместе с этим, образ будущего нашей страны отражается в триаде: «Справедливый Казахстан – Ответственный гражданин – Прогрессивная нация». Для построения прогрессивного государства необходимо, чтобы наши граждане воплощали в себе стремление к созиданию и инновационное мышление. В связи с этим идеалом воспитания молодежи становится «</a:t>
            </a:r>
            <a:r>
              <a:rPr lang="ru-RU" sz="29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Адал</a:t>
            </a:r>
            <a:r>
              <a:rPr lang="ru-RU" sz="29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азамат</a:t>
            </a:r>
            <a:r>
              <a:rPr lang="ru-RU" sz="29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kk-KZ" sz="29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9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754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9D688-6EFD-4233-BB2F-EC0612D1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29610"/>
            <a:ext cx="3932237" cy="1600200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Программы:</a:t>
            </a:r>
            <a:br>
              <a:rPr lang="ru-RU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E5BB3-78DE-4F99-87D5-10C2CEE4B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1116" y="1552353"/>
            <a:ext cx="5404884" cy="4316635"/>
          </a:xfrm>
        </p:spPr>
        <p:txBody>
          <a:bodyPr/>
          <a:lstStyle/>
          <a:p>
            <a:pPr indent="450215">
              <a:lnSpc>
                <a:spcPct val="115000"/>
              </a:lnSpc>
              <a:spcAft>
                <a:spcPts val="1000"/>
              </a:spcAft>
              <a:tabLst>
                <a:tab pos="630555" algn="l"/>
              </a:tabLs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гармонично развитой личности обучающегося на основе ценностей казахстанской культуры, через развитие духовно-нравственных качеств, гражданской ответственности и патриотизма, добропорядочности и добросовестности.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F21013-9E6D-4AEC-9851-C5C7BD511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65" t="20126" r="25367"/>
          <a:stretch/>
        </p:blipFill>
        <p:spPr>
          <a:xfrm>
            <a:off x="6858000" y="616688"/>
            <a:ext cx="3657600" cy="5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82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F1B6F-88EC-4CEB-9FCF-6363B3D64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программы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E27DC-61ED-4688-876C-7F1496D29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0762" y="2044146"/>
            <a:ext cx="4912426" cy="3811588"/>
          </a:xfrm>
        </p:spPr>
        <p:txBody>
          <a:bodyPr>
            <a:normAutofit/>
          </a:bodyPr>
          <a:lstStyle/>
          <a:p>
            <a:pPr indent="450215">
              <a:lnSpc>
                <a:spcPct val="120000"/>
              </a:lnSpc>
              <a:spcBef>
                <a:spcPts val="0"/>
              </a:spcBef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независимость и патриотизм;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  <a:spcBef>
                <a:spcPts val="0"/>
              </a:spcBef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единство и солидарность; 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  <a:spcBef>
                <a:spcPts val="0"/>
              </a:spcBef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справедливость и ответственность;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  <a:spcBef>
                <a:spcPts val="0"/>
              </a:spcBef>
              <a:tabLst>
                <a:tab pos="540385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и порядок;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  <a:spcBef>
                <a:spcPts val="0"/>
              </a:spcBef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трудолюбие и профессионализм;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  <a:spcBef>
                <a:spcPts val="0"/>
              </a:spcBef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созидание и новаторство.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D3B222-405C-48B2-A3A3-0C6A170E5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309" y="1171981"/>
            <a:ext cx="3343386" cy="4048092"/>
          </a:xfrm>
          <a:prstGeom prst="rect">
            <a:avLst/>
          </a:prstGeom>
        </p:spPr>
      </p:pic>
      <p:pic>
        <p:nvPicPr>
          <p:cNvPr id="1026" name="Picture 2" descr="Адал азамат: как воспитывать будущее поколение - Вести Семей">
            <a:extLst>
              <a:ext uri="{FF2B5EF4-FFF2-40B4-BE49-F238E27FC236}">
                <a16:creationId xmlns:a16="http://schemas.microsoft.com/office/drawing/2014/main" id="{20022F61-922F-4801-AF9B-037C17EE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496" y="3704338"/>
            <a:ext cx="3611304" cy="257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8E6A5C-29F1-4C3F-9265-48AFA0D27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858" y="457200"/>
            <a:ext cx="2738827" cy="27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59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3027CEF-AF43-4851-8AA7-0507A1353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466" y="987425"/>
            <a:ext cx="4293560" cy="4881563"/>
          </a:xfrm>
        </p:spPr>
        <p:txBody>
          <a:bodyPr>
            <a:normAutofit fontScale="62500" lnSpcReduction="20000"/>
          </a:bodyPr>
          <a:lstStyle/>
          <a:p>
            <a:pPr indent="450215" algn="just">
              <a:lnSpc>
                <a:spcPct val="120000"/>
              </a:lnSpc>
              <a:spcBef>
                <a:spcPts val="0"/>
              </a:spcBef>
              <a:tabLst>
                <a:tab pos="630555" algn="l"/>
              </a:tabLst>
            </a:pPr>
            <a:r>
              <a:rPr lang="ru-RU" sz="2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600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жедневно</a:t>
            </a:r>
            <a:r>
              <a:rPr lang="ru-RU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«</a:t>
            </a:r>
            <a:r>
              <a:rPr lang="ru-RU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Ұлттық</a:t>
            </a:r>
            <a:r>
              <a:rPr lang="ru-RU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ойын</a:t>
            </a:r>
            <a:r>
              <a:rPr lang="ru-RU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ұлт</a:t>
            </a:r>
            <a:r>
              <a:rPr lang="ru-RU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қазынасы</a:t>
            </a:r>
            <a:r>
              <a:rPr lang="ru-RU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организация свободного времени обучающихся в течение перемен в виде игры – </a:t>
            </a:r>
            <a:r>
              <a:rPr lang="ru-RU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асық</a:t>
            </a:r>
            <a:r>
              <a:rPr lang="ru-RU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тоғызқұмалақ</a:t>
            </a:r>
            <a:r>
              <a:rPr lang="ru-RU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бес </a:t>
            </a:r>
            <a:r>
              <a:rPr lang="ru-RU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тас</a:t>
            </a:r>
            <a:r>
              <a:rPr lang="ru-RU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др. 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  <a:tabLst>
                <a:tab pos="630555" algn="l"/>
              </a:tabLst>
            </a:pPr>
            <a:r>
              <a:rPr lang="ru-RU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Өнегелі</a:t>
            </a:r>
            <a:r>
              <a:rPr lang="ru-RU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 минут» </a:t>
            </a:r>
            <a:r>
              <a:rPr lang="ru-RU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проведение родителями в течение 15 минут ежедневной индивидуальной беседы со своим ребенком на одну из актуальных нравственных тем.    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  <a:tabLst>
                <a:tab pos="630555" algn="l"/>
              </a:tabLst>
            </a:pPr>
            <a:r>
              <a:rPr lang="ru-RU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Үнемді</a:t>
            </a:r>
            <a:r>
              <a:rPr lang="ru-RU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тұтыну</a:t>
            </a:r>
            <a:r>
              <a:rPr lang="ru-RU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формирование бережного отношения к природным ресурсам (вода, энергия) путем каждодневных действий по потреблению воды, пищи, энергии и природных ресурсов через памятки, инструкции и флаеры.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  <a:tabLst>
                <a:tab pos="630555" algn="l"/>
              </a:tabLst>
            </a:pPr>
            <a:r>
              <a:rPr lang="ru-RU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Күй</a:t>
            </a:r>
            <a:r>
              <a:rPr lang="ru-RU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күмбірі</a:t>
            </a:r>
            <a:r>
              <a:rPr lang="ru-RU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использование кюев вместо звонков, а также звучание кюев во время больших перемен.  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53E7A6-BD52-442C-BB74-CD029199A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216" y="1084521"/>
            <a:ext cx="5522728" cy="368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00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2F8E480-412B-43E5-A03F-7EC693833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4607" y="441434"/>
            <a:ext cx="5290676" cy="5791200"/>
          </a:xfrm>
        </p:spPr>
        <p:txBody>
          <a:bodyPr>
            <a:normAutofit fontScale="47500" lnSpcReduction="20000"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  <a:tabLst>
                <a:tab pos="630555" algn="l"/>
              </a:tabLst>
            </a:pPr>
            <a:r>
              <a:rPr lang="ru-RU" sz="3800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еженедельно:</a:t>
            </a:r>
            <a:r>
              <a:rPr lang="ru-RU" sz="3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Менің</a:t>
            </a:r>
            <a:r>
              <a:rPr lang="ru-RU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Қазақстаным</a:t>
            </a:r>
            <a:r>
              <a:rPr lang="ru-RU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»: </a:t>
            </a:r>
            <a:r>
              <a:rPr lang="ru-RU" sz="3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начале учебной недели на первом уроке обучающиеся исполняют Гимн Республики Казахстан.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  <a:tabLst>
                <a:tab pos="630555" algn="l"/>
              </a:tabLst>
            </a:pPr>
            <a:r>
              <a:rPr lang="ru-RU" sz="3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Цитаты недели» </a:t>
            </a:r>
            <a:r>
              <a:rPr lang="ru-RU" sz="3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пословицы, поговорки, народные мудрости, изречения выдающихся личностей, содержание которых служит лейтмотивом учебной и внеучебной деятельности всей организации. Цитаты недели размещаются на информационных стендах, Led-экранах, классных досках.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  <a:tabLst>
                <a:tab pos="630555" algn="l"/>
              </a:tabLst>
            </a:pPr>
            <a:r>
              <a:rPr lang="ru-RU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Қауіпсіздік</a:t>
            </a:r>
            <a:r>
              <a:rPr lang="ru-RU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сабағы</a:t>
            </a:r>
            <a:r>
              <a:rPr lang="ru-RU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3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10 минут в рамках классного часа о соблюдении обучающимися личной безопасности, безопасного поведения, включая изучение правил дорожного движения, основ безопасности жизнедеятельности.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F8C26C-F99B-4310-A59E-C0A0E7194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017" y="939034"/>
            <a:ext cx="3741190" cy="37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9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1C6CE-E67B-4339-9D0A-6391E0593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5885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программы: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06F86B-41C7-486C-A98B-C2BF95134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7240" y="1298542"/>
            <a:ext cx="4646612" cy="3811588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Қамқор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волонтерство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экология;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Еңбегі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адал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жас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өрен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профориентация и мотивация к труду;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«Smart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Bala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развитие IT-компетенций;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Шабыт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духовное развитие через искусство;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Ұшқыр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ой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алаңы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дебаты и интеллектуальные игры;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Балалар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кітапханасы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повышение читательской грамотности.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439694-74F8-4AA6-A45A-B7A723028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349" y="570234"/>
            <a:ext cx="3590530" cy="20106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628456-D68A-4F10-B526-5FE0C4FB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860" y="1683548"/>
            <a:ext cx="2847975" cy="1600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C9F756-3697-48DE-A361-3F497DA89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868" y="2892850"/>
            <a:ext cx="2847975" cy="1600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89721B-C57D-46B5-A249-6118794B9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544" y="3017844"/>
            <a:ext cx="2857500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01A2C2-FD89-4846-B9C3-599EF514C8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031" b="20989"/>
          <a:stretch/>
        </p:blipFill>
        <p:spPr>
          <a:xfrm>
            <a:off x="6155386" y="4564289"/>
            <a:ext cx="2394457" cy="15798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1361E0-4493-4C4E-8FC6-5940E9776E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509" b="22107"/>
          <a:stretch/>
        </p:blipFill>
        <p:spPr>
          <a:xfrm>
            <a:off x="8766243" y="4783415"/>
            <a:ext cx="2121716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0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88;p1"/>
          <p:cNvSpPr txBox="1"/>
          <p:nvPr/>
        </p:nvSpPr>
        <p:spPr>
          <a:xfrm>
            <a:off x="414285" y="240004"/>
            <a:ext cx="11082031" cy="28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1867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СОДЕРЖАНИЕ ПРОГРАММЫ ПРОФИЛАКТИКИ ТРАВЛИ (БУЛЛИНГА) ДЕТЕЙ «ДОСБОЛ</a:t>
            </a:r>
            <a:r>
              <a:rPr lang="en-US" sz="1867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LIKE» </a:t>
            </a:r>
            <a:endParaRPr lang="ru-RU" sz="1867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B26E9DC-F6CA-45CF-B890-4F8022298B1E}"/>
              </a:ext>
            </a:extLst>
          </p:cNvPr>
          <p:cNvSpPr/>
          <p:nvPr/>
        </p:nvSpPr>
        <p:spPr>
          <a:xfrm>
            <a:off x="9457947" y="4992196"/>
            <a:ext cx="2071119" cy="1525529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067" dirty="0"/>
          </a:p>
          <a:p>
            <a:pPr marL="183101" indent="-183101">
              <a:buFont typeface="+mj-lt"/>
              <a:buAutoNum type="arabicPeriod"/>
            </a:pPr>
            <a:r>
              <a:rPr lang="ru-RU" sz="1067" dirty="0"/>
              <a:t>Становимся взрослыми.</a:t>
            </a:r>
          </a:p>
          <a:p>
            <a:pPr marL="183101" indent="-183101">
              <a:buFont typeface="+mj-lt"/>
              <a:buAutoNum type="arabicPeriod"/>
            </a:pPr>
            <a:r>
              <a:rPr lang="ru-RU" sz="1067" dirty="0"/>
              <a:t>Ответственность – наш выбор.</a:t>
            </a:r>
          </a:p>
          <a:p>
            <a:pPr marL="183101" indent="-183101">
              <a:buFont typeface="+mj-lt"/>
              <a:buAutoNum type="arabicPeriod"/>
            </a:pPr>
            <a:r>
              <a:rPr lang="ru-RU" sz="1067" dirty="0"/>
              <a:t>Улаживаем конфликт.</a:t>
            </a:r>
          </a:p>
          <a:p>
            <a:pPr marL="183101" indent="-183101">
              <a:buFont typeface="+mj-lt"/>
              <a:buAutoNum type="arabicPeriod"/>
            </a:pPr>
            <a:r>
              <a:rPr lang="ru-RU" sz="1067" dirty="0"/>
              <a:t>Наш круг забот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D6CBB3-968C-489E-9C2F-9B4EE7FD68E4}"/>
              </a:ext>
            </a:extLst>
          </p:cNvPr>
          <p:cNvSpPr txBox="1"/>
          <p:nvPr/>
        </p:nvSpPr>
        <p:spPr>
          <a:xfrm>
            <a:off x="-18939" y="2594494"/>
            <a:ext cx="769813" cy="213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67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76A136-3141-40DF-8DBB-AA8E706A9D54}"/>
              </a:ext>
            </a:extLst>
          </p:cNvPr>
          <p:cNvSpPr txBox="1"/>
          <p:nvPr/>
        </p:nvSpPr>
        <p:spPr>
          <a:xfrm>
            <a:off x="2830990" y="2542010"/>
            <a:ext cx="842325" cy="213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67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6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C559D51-6BC5-4FE7-8C0A-21674D2CB3BB}"/>
              </a:ext>
            </a:extLst>
          </p:cNvPr>
          <p:cNvSpPr/>
          <p:nvPr/>
        </p:nvSpPr>
        <p:spPr>
          <a:xfrm>
            <a:off x="3703373" y="877600"/>
            <a:ext cx="2078184" cy="1670634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067" dirty="0"/>
          </a:p>
          <a:p>
            <a:pPr marL="121715" indent="-121715">
              <a:buFont typeface="+mj-lt"/>
              <a:buAutoNum type="arabicPeriod"/>
            </a:pPr>
            <a:r>
              <a:rPr lang="ru-RU" sz="1067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Мой дружный коллектив и я в нем.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Наши интересы укрепляют дружбу.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Учимся общаться с другими.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Дарим добро вместе.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7A5685A-7F3B-477E-BE47-3E269B0413A9}"/>
              </a:ext>
            </a:extLst>
          </p:cNvPr>
          <p:cNvSpPr/>
          <p:nvPr/>
        </p:nvSpPr>
        <p:spPr>
          <a:xfrm>
            <a:off x="6889497" y="882084"/>
            <a:ext cx="2115329" cy="1666149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67" dirty="0"/>
              <a:t>1. Я уникален.</a:t>
            </a:r>
          </a:p>
          <a:p>
            <a:r>
              <a:rPr lang="ru-RU" sz="1067" dirty="0"/>
              <a:t>2.Мозаика наших сердец.</a:t>
            </a:r>
          </a:p>
          <a:p>
            <a:r>
              <a:rPr lang="ru-RU" sz="1067" dirty="0"/>
              <a:t>3. Мы под общим </a:t>
            </a:r>
            <a:r>
              <a:rPr lang="ru-RU" sz="1067" dirty="0" err="1"/>
              <a:t>шаныраком</a:t>
            </a:r>
            <a:r>
              <a:rPr lang="ru-RU" sz="1067" dirty="0"/>
              <a:t>.</a:t>
            </a:r>
          </a:p>
          <a:p>
            <a:r>
              <a:rPr lang="ru-RU" sz="1067" dirty="0"/>
              <a:t>4. Мы поддержка друг другу.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CFC07DF6-9773-4A46-A9D8-48491D2F5EBB}"/>
              </a:ext>
            </a:extLst>
          </p:cNvPr>
          <p:cNvSpPr/>
          <p:nvPr/>
        </p:nvSpPr>
        <p:spPr>
          <a:xfrm>
            <a:off x="805817" y="895704"/>
            <a:ext cx="1941439" cy="1652529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590C45-8AD5-48F6-BD73-4E7C8F0DC66F}"/>
              </a:ext>
            </a:extLst>
          </p:cNvPr>
          <p:cNvSpPr txBox="1"/>
          <p:nvPr/>
        </p:nvSpPr>
        <p:spPr>
          <a:xfrm>
            <a:off x="809112" y="1311013"/>
            <a:ext cx="1962830" cy="913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1715" indent="-121715">
              <a:buFont typeface="+mj-lt"/>
              <a:buAutoNum type="arabicPeriod"/>
            </a:pPr>
            <a:r>
              <a:rPr lang="ru-RU" sz="1067" dirty="0"/>
              <a:t>Хорошо, что я такой!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Богатство в многообразии, а сила – в единстве.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Ты и я – мы с тобой друзья!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В мире с собой и другими.</a:t>
            </a:r>
            <a:endParaRPr lang="ru-RU" sz="1067" b="1" cap="al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21E7BCE-C774-4A62-B98D-27D461DB2519}"/>
              </a:ext>
            </a:extLst>
          </p:cNvPr>
          <p:cNvSpPr/>
          <p:nvPr/>
        </p:nvSpPr>
        <p:spPr>
          <a:xfrm>
            <a:off x="805817" y="3039054"/>
            <a:ext cx="1922844" cy="1691297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21715" indent="-121715">
              <a:buFont typeface="+mj-lt"/>
              <a:buAutoNum type="arabicPeriod"/>
            </a:pPr>
            <a:r>
              <a:rPr lang="ru-RU" sz="1067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Я и стресс.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Учимся управлять собой.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Уверенность в себе - залог успешных отношений в классе.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Мы в классе будем жить по-новому.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9B26E9DC-F6CA-45CF-B890-4F8022298B1E}"/>
              </a:ext>
            </a:extLst>
          </p:cNvPr>
          <p:cNvSpPr/>
          <p:nvPr/>
        </p:nvSpPr>
        <p:spPr>
          <a:xfrm>
            <a:off x="3761064" y="3058591"/>
            <a:ext cx="2081043" cy="1727513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21715" indent="-121715">
              <a:buFont typeface="+mj-lt"/>
              <a:buAutoNum type="arabicPeriod"/>
            </a:pPr>
            <a:r>
              <a:rPr lang="ru-RU" sz="1067" dirty="0"/>
              <a:t>Я среди других. 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Эффективные навыки общения 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 err="1"/>
              <a:t>Диджитал</a:t>
            </a:r>
            <a:r>
              <a:rPr lang="ru-RU" sz="1067" dirty="0"/>
              <a:t> в среде подростков 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Сила позитивного общения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922B133F-B279-4F7A-BA1F-5F1CCC274DA4}"/>
              </a:ext>
            </a:extLst>
          </p:cNvPr>
          <p:cNvSpPr/>
          <p:nvPr/>
        </p:nvSpPr>
        <p:spPr>
          <a:xfrm>
            <a:off x="9916000" y="895704"/>
            <a:ext cx="2119977" cy="1648815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21715" indent="-121715">
              <a:buFont typeface="+mj-lt"/>
              <a:buAutoNum type="arabicPeriod"/>
            </a:pPr>
            <a:r>
              <a:rPr lang="ru-RU" sz="1067" dirty="0"/>
              <a:t>Слово – основа общения.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Великая сила слова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Приветливое слово гнев побеждает.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Язык дружбы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44" y="2090252"/>
            <a:ext cx="508073" cy="508073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 rot="16200000">
            <a:off x="22430" y="1682790"/>
            <a:ext cx="58759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b="1" dirty="0">
                <a:solidFill>
                  <a:schemeClr val="accent1"/>
                </a:solidFill>
              </a:rPr>
              <a:t>класс</a:t>
            </a:r>
          </a:p>
        </p:txBody>
      </p:sp>
      <p:sp>
        <p:nvSpPr>
          <p:cNvPr id="48" name="Прямоугольник 47"/>
          <p:cNvSpPr/>
          <p:nvPr/>
        </p:nvSpPr>
        <p:spPr>
          <a:xfrm rot="19127882">
            <a:off x="3055398" y="1409313"/>
            <a:ext cx="5428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класс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0747319" y="4386689"/>
            <a:ext cx="58759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b="1" dirty="0">
                <a:solidFill>
                  <a:schemeClr val="accent1"/>
                </a:solidFill>
              </a:rPr>
              <a:t>класс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088855" y="3650839"/>
            <a:ext cx="5428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класс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86" y="4254400"/>
            <a:ext cx="399597" cy="45316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384" y="4171365"/>
            <a:ext cx="562496" cy="682488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4082893" y="3037781"/>
            <a:ext cx="1961011" cy="430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ru-RU" sz="1067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Искусство управ-</a:t>
            </a:r>
            <a:r>
              <a:rPr lang="ru-RU" sz="1067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ления</a:t>
            </a:r>
            <a:r>
              <a:rPr lang="ru-RU" sz="1067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конфликтом</a:t>
            </a:r>
            <a:endParaRPr lang="ru-RU" sz="1067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019316" y="3037781"/>
            <a:ext cx="1832571" cy="255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ru-RU" sz="1067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Стресс – друг или враг? 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0296341" y="987212"/>
            <a:ext cx="1337106" cy="255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ru-RU" sz="1067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Энергия слова</a:t>
            </a:r>
            <a:endParaRPr lang="ru-RU" sz="1067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252811" y="911349"/>
            <a:ext cx="1602699" cy="430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ru-RU" sz="1067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Каждый из нас уникален</a:t>
            </a:r>
            <a:endParaRPr lang="ru-RU" sz="1067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927206" y="877600"/>
            <a:ext cx="998991" cy="255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ru-RU" sz="1067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 + ты = мы</a:t>
            </a:r>
            <a:endParaRPr lang="ru-RU" sz="1067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133247" y="854324"/>
            <a:ext cx="1069864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 разные, мы равные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476A136-3141-40DF-8DBB-AA8E706A9D54}"/>
              </a:ext>
            </a:extLst>
          </p:cNvPr>
          <p:cNvSpPr txBox="1"/>
          <p:nvPr/>
        </p:nvSpPr>
        <p:spPr>
          <a:xfrm>
            <a:off x="6072428" y="2550289"/>
            <a:ext cx="842325" cy="213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67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76A136-3141-40DF-8DBB-AA8E706A9D54}"/>
              </a:ext>
            </a:extLst>
          </p:cNvPr>
          <p:cNvSpPr txBox="1"/>
          <p:nvPr/>
        </p:nvSpPr>
        <p:spPr>
          <a:xfrm>
            <a:off x="9055906" y="2431594"/>
            <a:ext cx="842325" cy="213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67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8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97A5685A-7F3B-477E-BE47-3E269B0413A9}"/>
              </a:ext>
            </a:extLst>
          </p:cNvPr>
          <p:cNvSpPr/>
          <p:nvPr/>
        </p:nvSpPr>
        <p:spPr>
          <a:xfrm>
            <a:off x="6943278" y="3002837"/>
            <a:ext cx="2061549" cy="1783267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21715" indent="-121715">
              <a:buFont typeface="+mj-lt"/>
              <a:buAutoNum type="arabicPeriod"/>
            </a:pPr>
            <a:r>
              <a:rPr lang="ru-RU" sz="1067" dirty="0"/>
              <a:t>Исследование личных границ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Защита личных границ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Уважение личных границ других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Мои личные границы: применение в жизни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97A5685A-7F3B-477E-BE47-3E269B0413A9}"/>
              </a:ext>
            </a:extLst>
          </p:cNvPr>
          <p:cNvSpPr/>
          <p:nvPr/>
        </p:nvSpPr>
        <p:spPr>
          <a:xfrm>
            <a:off x="9953802" y="2967238"/>
            <a:ext cx="2082174" cy="181886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3" name="Прямоугольник 62"/>
          <p:cNvSpPr/>
          <p:nvPr/>
        </p:nvSpPr>
        <p:spPr>
          <a:xfrm rot="17666407">
            <a:off x="6060937" y="3568220"/>
            <a:ext cx="58759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b="1" dirty="0">
                <a:solidFill>
                  <a:schemeClr val="accent1"/>
                </a:solidFill>
              </a:rPr>
              <a:t>класс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721E7BCE-C774-4A62-B98D-27D461DB2519}"/>
              </a:ext>
            </a:extLst>
          </p:cNvPr>
          <p:cNvSpPr/>
          <p:nvPr/>
        </p:nvSpPr>
        <p:spPr>
          <a:xfrm>
            <a:off x="1645537" y="4978080"/>
            <a:ext cx="1942837" cy="1586093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21715" indent="-121715">
              <a:buFont typeface="+mj-lt"/>
              <a:buAutoNum type="arabicPeriod"/>
            </a:pPr>
            <a:r>
              <a:rPr lang="ru-RU" sz="1067" dirty="0"/>
              <a:t>Позитивное мышление – источник жизнестойкости.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Окружение и  развитие жизнестойкости 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Жизнестойкость рождается в творчестве.</a:t>
            </a:r>
          </a:p>
          <a:p>
            <a:pPr marL="121715" indent="-121715">
              <a:buFont typeface="+mj-lt"/>
              <a:buAutoNum type="arabicPeriod"/>
            </a:pPr>
            <a:r>
              <a:rPr lang="ru-RU" sz="1067" dirty="0"/>
              <a:t>Вера в себя: я могу, ты можешь, мы можем!     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721E7BCE-C774-4A62-B98D-27D461DB2519}"/>
              </a:ext>
            </a:extLst>
          </p:cNvPr>
          <p:cNvSpPr/>
          <p:nvPr/>
        </p:nvSpPr>
        <p:spPr>
          <a:xfrm>
            <a:off x="5249400" y="4972042"/>
            <a:ext cx="2098435" cy="1581305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6" name="Прямоугольник 65"/>
          <p:cNvSpPr/>
          <p:nvPr/>
        </p:nvSpPr>
        <p:spPr>
          <a:xfrm>
            <a:off x="7341212" y="3025556"/>
            <a:ext cx="2060372" cy="255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ru-RU" sz="1067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Свои и чужие границы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0350560" y="2987625"/>
            <a:ext cx="1434301" cy="255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ru-RU" sz="1067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Сила коллектива </a:t>
            </a:r>
            <a:endParaRPr lang="ru-RU" sz="1067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721151" y="4935643"/>
            <a:ext cx="1896930" cy="255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ru-RU" sz="1067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Ресурсы жизнестойкости</a:t>
            </a:r>
            <a:endParaRPr lang="ru-RU" sz="1067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426193" y="4984140"/>
            <a:ext cx="1834924" cy="255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ru-RU" sz="1067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Вдохновляющий лидер </a:t>
            </a:r>
            <a:endParaRPr lang="ru-RU" sz="1067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735889" y="4957453"/>
            <a:ext cx="1760427" cy="670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ru-RU" sz="1067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Ответственность за себя и других</a:t>
            </a:r>
          </a:p>
          <a:p>
            <a:pPr>
              <a:lnSpc>
                <a:spcPct val="107000"/>
              </a:lnSpc>
              <a:spcAft>
                <a:spcPts val="533"/>
              </a:spcAft>
            </a:pPr>
            <a:endParaRPr lang="ru-RU" sz="1067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942" y="4224964"/>
            <a:ext cx="568761" cy="568761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1584" y="4350666"/>
            <a:ext cx="413574" cy="41357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FF271EB1-58C7-4749-B7B3-28601079DCC7}"/>
              </a:ext>
            </a:extLst>
          </p:cNvPr>
          <p:cNvSpPr txBox="1"/>
          <p:nvPr/>
        </p:nvSpPr>
        <p:spPr>
          <a:xfrm>
            <a:off x="-68248" y="561043"/>
            <a:ext cx="842325" cy="213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67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F271EB1-58C7-4749-B7B3-28601079DCC7}"/>
              </a:ext>
            </a:extLst>
          </p:cNvPr>
          <p:cNvSpPr txBox="1"/>
          <p:nvPr/>
        </p:nvSpPr>
        <p:spPr>
          <a:xfrm>
            <a:off x="2813556" y="544082"/>
            <a:ext cx="842325" cy="213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67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F271EB1-58C7-4749-B7B3-28601079DCC7}"/>
              </a:ext>
            </a:extLst>
          </p:cNvPr>
          <p:cNvSpPr txBox="1"/>
          <p:nvPr/>
        </p:nvSpPr>
        <p:spPr>
          <a:xfrm>
            <a:off x="5909191" y="567078"/>
            <a:ext cx="842325" cy="213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67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6144620" y="2254861"/>
            <a:ext cx="58759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b="1" dirty="0">
                <a:solidFill>
                  <a:schemeClr val="accent1"/>
                </a:solidFill>
              </a:rPr>
              <a:t>класс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F271EB1-58C7-4749-B7B3-28601079DCC7}"/>
              </a:ext>
            </a:extLst>
          </p:cNvPr>
          <p:cNvSpPr txBox="1"/>
          <p:nvPr/>
        </p:nvSpPr>
        <p:spPr>
          <a:xfrm>
            <a:off x="9064790" y="578647"/>
            <a:ext cx="842325" cy="213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67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9125637" y="1916307"/>
            <a:ext cx="58759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b="1" dirty="0">
                <a:solidFill>
                  <a:schemeClr val="accent1"/>
                </a:solidFill>
              </a:rPr>
              <a:t>класс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182858" y="2758742"/>
            <a:ext cx="58759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b="1" dirty="0">
                <a:solidFill>
                  <a:schemeClr val="accent1"/>
                </a:solidFill>
              </a:rPr>
              <a:t>класс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9309968" y="4119949"/>
            <a:ext cx="58759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b="1" dirty="0">
                <a:solidFill>
                  <a:schemeClr val="accent1"/>
                </a:solidFill>
              </a:rPr>
              <a:t>класс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9993661" y="3286355"/>
            <a:ext cx="2031261" cy="1241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1715" indent="-121715">
              <a:buFont typeface="+mj-lt"/>
              <a:buAutoNum type="arabicPeriod"/>
            </a:pPr>
            <a:r>
              <a:rPr lang="x-none" sz="1067" dirty="0">
                <a:solidFill>
                  <a:schemeClr val="dk1"/>
                </a:solidFill>
              </a:rPr>
              <a:t>Видеть, чувствовать, слышать</a:t>
            </a:r>
            <a:endParaRPr lang="ru-RU" sz="1067" dirty="0">
              <a:solidFill>
                <a:schemeClr val="dk1"/>
              </a:solidFill>
            </a:endParaRPr>
          </a:p>
          <a:p>
            <a:pPr marL="121715" indent="-121715">
              <a:buFont typeface="+mj-lt"/>
              <a:buAutoNum type="arabicPeriod"/>
            </a:pPr>
            <a:r>
              <a:rPr lang="x-none" sz="1067" dirty="0">
                <a:solidFill>
                  <a:schemeClr val="dk1"/>
                </a:solidFill>
              </a:rPr>
              <a:t>Способность понимать других</a:t>
            </a:r>
            <a:endParaRPr lang="ru-RU" sz="1067" dirty="0">
              <a:solidFill>
                <a:schemeClr val="dk1"/>
              </a:solidFill>
            </a:endParaRPr>
          </a:p>
          <a:p>
            <a:pPr marL="121715" indent="-121715">
              <a:buFont typeface="+mj-lt"/>
              <a:buAutoNum type="arabicPeriod"/>
            </a:pPr>
            <a:r>
              <a:rPr lang="x-none" sz="1067" dirty="0">
                <a:solidFill>
                  <a:schemeClr val="dk1"/>
                </a:solidFill>
              </a:rPr>
              <a:t>Для всех есть место в коллективе</a:t>
            </a:r>
            <a:r>
              <a:rPr lang="ru-RU" sz="1067" dirty="0">
                <a:solidFill>
                  <a:schemeClr val="dk1"/>
                </a:solidFill>
              </a:rPr>
              <a:t>.</a:t>
            </a:r>
          </a:p>
          <a:p>
            <a:pPr marL="121715" indent="-121715">
              <a:buFont typeface="+mj-lt"/>
              <a:buAutoNum type="arabicPeriod"/>
            </a:pPr>
            <a:r>
              <a:rPr lang="x-none" sz="1067" dirty="0">
                <a:solidFill>
                  <a:schemeClr val="dk1"/>
                </a:solidFill>
              </a:rPr>
              <a:t>Наведение мостов: вместе мы сила</a:t>
            </a:r>
            <a:endParaRPr lang="ru-RU" sz="1067" dirty="0">
              <a:solidFill>
                <a:schemeClr val="dk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7D6CBB3-968C-489E-9C2F-9B4EE7FD68E4}"/>
              </a:ext>
            </a:extLst>
          </p:cNvPr>
          <p:cNvSpPr txBox="1"/>
          <p:nvPr/>
        </p:nvSpPr>
        <p:spPr>
          <a:xfrm>
            <a:off x="654238" y="4622523"/>
            <a:ext cx="842325" cy="213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67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9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929246" y="6333042"/>
            <a:ext cx="58759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b="1" dirty="0">
                <a:solidFill>
                  <a:schemeClr val="accent1"/>
                </a:solidFill>
              </a:rPr>
              <a:t>класс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7D6CBB3-968C-489E-9C2F-9B4EE7FD68E4}"/>
              </a:ext>
            </a:extLst>
          </p:cNvPr>
          <p:cNvSpPr txBox="1"/>
          <p:nvPr/>
        </p:nvSpPr>
        <p:spPr>
          <a:xfrm>
            <a:off x="3395226" y="4754864"/>
            <a:ext cx="2114547" cy="213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67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5388601" y="5283214"/>
            <a:ext cx="1820032" cy="1077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1715" indent="-119598">
              <a:buFont typeface="+mj-lt"/>
              <a:buAutoNum type="arabicPeriod"/>
            </a:pPr>
            <a:r>
              <a:rPr lang="ru-RU" sz="1067" dirty="0">
                <a:solidFill>
                  <a:schemeClr val="dk1"/>
                </a:solidFill>
              </a:rPr>
              <a:t>Вдохновляющий лидер-какой он? </a:t>
            </a:r>
          </a:p>
          <a:p>
            <a:pPr marL="121715" indent="-119598">
              <a:buFont typeface="+mj-lt"/>
              <a:buAutoNum type="arabicPeriod"/>
            </a:pPr>
            <a:r>
              <a:rPr lang="ru-RU" sz="1067" dirty="0">
                <a:solidFill>
                  <a:schemeClr val="dk1"/>
                </a:solidFill>
              </a:rPr>
              <a:t>Развиваем лидерские качества.</a:t>
            </a:r>
          </a:p>
          <a:p>
            <a:pPr marL="121715" indent="-119598">
              <a:buFont typeface="+mj-lt"/>
              <a:buAutoNum type="arabicPeriod"/>
            </a:pPr>
            <a:r>
              <a:rPr lang="ru-RU" sz="1067" dirty="0">
                <a:solidFill>
                  <a:schemeClr val="dk1"/>
                </a:solidFill>
              </a:rPr>
              <a:t>Сплоченная команда </a:t>
            </a:r>
          </a:p>
          <a:p>
            <a:pPr marL="121715" indent="-119598">
              <a:buFont typeface="+mj-lt"/>
              <a:buAutoNum type="arabicPeriod"/>
            </a:pPr>
            <a:r>
              <a:rPr lang="ru-RU" sz="1067" dirty="0">
                <a:solidFill>
                  <a:schemeClr val="dk1"/>
                </a:solidFill>
              </a:rPr>
              <a:t>Сила самовоспитания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7D6CBB3-968C-489E-9C2F-9B4EE7FD68E4}"/>
              </a:ext>
            </a:extLst>
          </p:cNvPr>
          <p:cNvSpPr txBox="1"/>
          <p:nvPr/>
        </p:nvSpPr>
        <p:spPr>
          <a:xfrm>
            <a:off x="7391732" y="4706200"/>
            <a:ext cx="2114547" cy="213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67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11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4544909" y="4979540"/>
            <a:ext cx="58759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b="1" dirty="0">
                <a:solidFill>
                  <a:schemeClr val="accent1"/>
                </a:solidFill>
              </a:rPr>
              <a:t>класс</a:t>
            </a:r>
          </a:p>
        </p:txBody>
      </p:sp>
      <p:sp>
        <p:nvSpPr>
          <p:cNvPr id="88" name="Прямоугольник 87"/>
          <p:cNvSpPr/>
          <p:nvPr/>
        </p:nvSpPr>
        <p:spPr>
          <a:xfrm rot="16200000">
            <a:off x="8979732" y="5813591"/>
            <a:ext cx="58759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b="1" dirty="0">
                <a:solidFill>
                  <a:schemeClr val="accent1"/>
                </a:solidFill>
              </a:rPr>
              <a:t>класс</a:t>
            </a:r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340" y="2126913"/>
            <a:ext cx="486167" cy="486167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792" y="1180930"/>
            <a:ext cx="307365" cy="30736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56842CD3-5B28-470A-AD6C-09F0403923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9120872" y="854626"/>
            <a:ext cx="480217" cy="498401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788" y="5246280"/>
            <a:ext cx="478689" cy="478689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6350" y="5873556"/>
            <a:ext cx="553397" cy="553397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991" y="5724970"/>
            <a:ext cx="593081" cy="6863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1543</Words>
  <Application>Microsoft Office PowerPoint</Application>
  <PresentationFormat>Широкоэкранный</PresentationFormat>
  <Paragraphs>183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Roboto</vt:lpstr>
      <vt:lpstr>Roboto Black</vt:lpstr>
      <vt:lpstr>Symbol</vt:lpstr>
      <vt:lpstr>Times New Roman</vt:lpstr>
      <vt:lpstr>Wingdings</vt:lpstr>
      <vt:lpstr>Тема Office</vt:lpstr>
      <vt:lpstr>ОСОБЕННОСТИ И ПРИНЦИПЫ ЕДИНОЙ  ПРОГРАММЫ ВОСПИТАНИЯ «АДАЛ АЗАМАТ» </vt:lpstr>
      <vt:lpstr> Приказ Министерства Просвещения от 26.05.2025 ж. № 123  «О внесении изменений в приказ Министерства просвещения  Республики Казахстан от 30 июля 2024 года № 194 «О внедрении программы «Біртұтас тәрбие» в организациях образования: Обеспечить реализацию единой воспитательной программы  «Адал азамат» в   организациях дошкольного, среднего, технического и профессионального образования. </vt:lpstr>
      <vt:lpstr>Презентация PowerPoint</vt:lpstr>
      <vt:lpstr>Цель Программы: </vt:lpstr>
      <vt:lpstr>Ценности программы:</vt:lpstr>
      <vt:lpstr>Презентация PowerPoint</vt:lpstr>
      <vt:lpstr>Презентация PowerPoint</vt:lpstr>
      <vt:lpstr>Проекты программы: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И ПРИНЦИПЫ ЕДИНОЙ  ПРОГРАММЫ ВОСПИТАНИЯ «АДАЛ АЗАМАТ» </dc:title>
  <dc:creator>user</dc:creator>
  <cp:lastModifiedBy>user</cp:lastModifiedBy>
  <cp:revision>9</cp:revision>
  <dcterms:created xsi:type="dcterms:W3CDTF">2025-08-18T17:52:11Z</dcterms:created>
  <dcterms:modified xsi:type="dcterms:W3CDTF">2025-08-18T19:12:48Z</dcterms:modified>
</cp:coreProperties>
</file>